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05" r:id="rId3"/>
    <p:sldId id="314" r:id="rId4"/>
    <p:sldId id="306" r:id="rId5"/>
    <p:sldId id="307" r:id="rId6"/>
    <p:sldId id="308" r:id="rId7"/>
    <p:sldId id="309" r:id="rId8"/>
    <p:sldId id="310" r:id="rId9"/>
    <p:sldId id="311" r:id="rId10"/>
    <p:sldId id="312" r:id="rId11"/>
  </p:sldIdLst>
  <p:sldSz cx="12192000" cy="6858000"/>
  <p:notesSz cx="9928225" cy="6797675"/>
  <p:defaultTextStyle>
    <a:defPPr>
      <a:defRPr lang="ca-A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C115DD9-EA2E-4248-800E-79CE370E8AA0}">
          <p14:sldIdLst>
            <p14:sldId id="256"/>
            <p14:sldId id="305"/>
            <p14:sldId id="314"/>
            <p14:sldId id="306"/>
            <p14:sldId id="307"/>
            <p14:sldId id="308"/>
            <p14:sldId id="309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80272" tIns="40136" rIns="80272" bIns="40136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41458"/>
          </a:xfrm>
          <a:prstGeom prst="rect">
            <a:avLst/>
          </a:prstGeom>
        </p:spPr>
        <p:txBody>
          <a:bodyPr vert="horz" lIns="80272" tIns="40136" rIns="80272" bIns="40136" rtlCol="0"/>
          <a:lstStyle>
            <a:lvl1pPr algn="r">
              <a:defRPr sz="1100"/>
            </a:lvl1pPr>
          </a:lstStyle>
          <a:p>
            <a:fld id="{2B830BDB-25CF-4CB8-B3C1-FC7F02BB8E79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2" tIns="40136" rIns="80272" bIns="40136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80272" tIns="40136" rIns="80272" bIns="40136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2231" cy="341457"/>
          </a:xfrm>
          <a:prstGeom prst="rect">
            <a:avLst/>
          </a:prstGeom>
        </p:spPr>
        <p:txBody>
          <a:bodyPr vert="horz" lIns="80272" tIns="40136" rIns="80272" bIns="40136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3409" y="6456220"/>
            <a:ext cx="4302231" cy="341457"/>
          </a:xfrm>
          <a:prstGeom prst="rect">
            <a:avLst/>
          </a:prstGeom>
        </p:spPr>
        <p:txBody>
          <a:bodyPr vert="horz" lIns="80272" tIns="40136" rIns="80272" bIns="40136" rtlCol="0" anchor="b"/>
          <a:lstStyle>
            <a:lvl1pPr algn="r">
              <a:defRPr sz="1100"/>
            </a:lvl1pPr>
          </a:lstStyle>
          <a:p>
            <a:fld id="{D874BF10-6FF1-42F5-A50F-C9A9E075C9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66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BF10-6FF1-42F5-A50F-C9A9E075C9C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67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Edificio en medio de la ciudad&#10;&#10;Descripción generada automáticamente con confianza media">
            <a:extLst>
              <a:ext uri="{FF2B5EF4-FFF2-40B4-BE49-F238E27FC236}">
                <a16:creationId xmlns:a16="http://schemas.microsoft.com/office/drawing/2014/main" id="{DE403164-70C7-5400-7DF3-E9C605859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10058400" cy="5657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46534" y="6464985"/>
            <a:ext cx="3596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0228159-1C20-D388-5E67-5544F866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/>
          <a:p>
            <a:pPr algn="ctr"/>
            <a:r>
              <a:rPr lang="es-ES" sz="3200" dirty="0">
                <a:solidFill>
                  <a:schemeClr val="accent3"/>
                </a:solidFill>
              </a:rPr>
              <a:t>MEMÒRIA DE QUALITATS	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45BA1D-F304-5384-8FF9-A936D6DE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1371600"/>
            <a:ext cx="4419600" cy="276999"/>
          </a:xfrm>
        </p:spPr>
        <p:txBody>
          <a:bodyPr/>
          <a:lstStyle/>
          <a:p>
            <a:r>
              <a:rPr lang="ca-ES" sz="1800" dirty="0">
                <a:effectLst/>
                <a:latin typeface="Aptos Black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LOCALS</a:t>
            </a:r>
            <a:endParaRPr lang="ca-AD" dirty="0">
              <a:latin typeface="Aptos Black" panose="020B00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FADC307-CAED-4099-B25E-BD05BED7133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90600" y="2003324"/>
            <a:ext cx="10309605" cy="126868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Es lliuraran amb tancaments exteriors d</a:t>
            </a:r>
            <a:r>
              <a:rPr lang="ar-SA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’</a:t>
            </a: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alumini, previsió o entrada d</a:t>
            </a:r>
            <a:r>
              <a:rPr lang="ar-SA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’</a:t>
            </a: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electricitat, aigua, telèfon i cable de televisió; tot això per a facilitar la instal·lació del negoci que cada propietari desitgi segons la seva pròpia decoració. Inclouran un lavabo i sortida de fums. No s</a:t>
            </a:r>
            <a:r>
              <a:rPr lang="ar-SA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’</a:t>
            </a: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inclou sòl del local. </a:t>
            </a:r>
            <a:endParaRPr lang="ca-AD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endParaRPr lang="es-ES" dirty="0">
              <a:latin typeface="Aptos" panose="020B0004020202020204" pitchFamily="34" charset="0"/>
            </a:endParaRP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8A4F2A09-0748-419C-0D4F-C462B6C363D8}"/>
              </a:ext>
            </a:extLst>
          </p:cNvPr>
          <p:cNvSpPr txBox="1">
            <a:spLocks/>
          </p:cNvSpPr>
          <p:nvPr/>
        </p:nvSpPr>
        <p:spPr>
          <a:xfrm>
            <a:off x="990600" y="3290500"/>
            <a:ext cx="441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dirty="0">
                <a:effectLst/>
                <a:latin typeface="Aptos Black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CALEFACCIÓ I REFRIGERACIÓ</a:t>
            </a:r>
            <a:endParaRPr lang="ca-AD" kern="0" dirty="0">
              <a:solidFill>
                <a:sysClr val="windowText" lastClr="000000"/>
              </a:solidFill>
              <a:latin typeface="Aptos Black" panose="020B0004020202020204" pitchFamily="34" charset="0"/>
            </a:endParaRP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57859C90-FEE8-59AF-1DB2-3DB0CF3368A3}"/>
              </a:ext>
            </a:extLst>
          </p:cNvPr>
          <p:cNvSpPr txBox="1">
            <a:spLocks/>
          </p:cNvSpPr>
          <p:nvPr/>
        </p:nvSpPr>
        <p:spPr>
          <a:xfrm>
            <a:off x="990600" y="3798260"/>
            <a:ext cx="10309605" cy="246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Sistema </a:t>
            </a:r>
            <a:r>
              <a:rPr lang="ca-ES" sz="1800" dirty="0"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de aerotèrmia individualitzat</a:t>
            </a:r>
          </a:p>
          <a:p>
            <a:pPr marL="342900" indent="-342900">
              <a:lnSpc>
                <a:spcPct val="107000"/>
              </a:lnSpc>
              <a:buClr>
                <a:srgbClr val="548235"/>
              </a:buClr>
              <a:buFont typeface="Symbol" panose="05050102010706020507" pitchFamily="18" charset="2"/>
              <a:buChar char=""/>
            </a:pPr>
            <a:r>
              <a:rPr lang="ca-ES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Aigua calenta sanitària. </a:t>
            </a:r>
            <a:endParaRPr lang="ca-A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Clr>
                <a:srgbClr val="548235"/>
              </a:buClr>
              <a:buFont typeface="Symbol" panose="05050102010706020507" pitchFamily="18" charset="2"/>
              <a:buChar char=""/>
            </a:pP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Distribució interior de la calefacció mitjançant terra radiant. </a:t>
            </a:r>
          </a:p>
          <a:p>
            <a:pPr marL="342900" lvl="0" indent="-342900">
              <a:lnSpc>
                <a:spcPct val="107000"/>
              </a:lnSpc>
              <a:buClr>
                <a:srgbClr val="548235"/>
              </a:buClr>
              <a:buFont typeface="Symbol" panose="05050102010706020507" pitchFamily="18" charset="2"/>
              <a:buChar char=""/>
            </a:pPr>
            <a:r>
              <a:rPr lang="ca-E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Terra refrigerant </a:t>
            </a: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i sortida d’aire fred (</a:t>
            </a:r>
            <a:r>
              <a:rPr lang="ca-E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fancoil</a:t>
            </a: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) en la zona de saló-menjador.  </a:t>
            </a:r>
            <a:r>
              <a:rPr lang="ca-ES" sz="1800" kern="100" dirty="0">
                <a:noFill/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pPr marL="342900" lvl="0" indent="-342900">
              <a:lnSpc>
                <a:spcPct val="107000"/>
              </a:lnSpc>
              <a:buClr>
                <a:srgbClr val="548235"/>
              </a:buClr>
              <a:buFont typeface="Symbol" panose="05050102010706020507" pitchFamily="18" charset="2"/>
              <a:buChar char=""/>
            </a:pP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Garatge amb porta seccional electromecànica accionada a distancia. </a:t>
            </a:r>
            <a:endParaRPr lang="ca-AD" sz="1800" kern="1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548235"/>
              </a:buClr>
            </a:pPr>
            <a:r>
              <a:rPr lang="ca-ES" sz="1800" kern="100" dirty="0">
                <a:noFill/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saló-menjador </a:t>
            </a:r>
            <a:endParaRPr lang="ca-ES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Corbel Light" panose="020B0303020204020204" pitchFamily="34" charset="0"/>
              <a:cs typeface="Corbel Light" panose="020B03030202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NOTA:</a:t>
            </a: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L</a:t>
            </a:r>
            <a:r>
              <a:rPr lang="es-ES" dirty="0"/>
              <a:t>a </a:t>
            </a:r>
            <a:r>
              <a:rPr lang="es-ES" dirty="0" err="1"/>
              <a:t>societat</a:t>
            </a:r>
            <a:r>
              <a:rPr lang="es-ES" dirty="0"/>
              <a:t> promotora es reserva el </a:t>
            </a:r>
            <a:r>
              <a:rPr lang="es-ES" dirty="0" err="1"/>
              <a:t>dret</a:t>
            </a:r>
            <a:r>
              <a:rPr lang="es-ES" dirty="0"/>
              <a:t> de </a:t>
            </a:r>
            <a:r>
              <a:rPr lang="es-ES" dirty="0" err="1"/>
              <a:t>canviar</a:t>
            </a:r>
            <a:r>
              <a:rPr lang="es-ES" dirty="0"/>
              <a:t> les </a:t>
            </a:r>
            <a:r>
              <a:rPr lang="es-ES" dirty="0" err="1"/>
              <a:t>qualitats</a:t>
            </a:r>
            <a:r>
              <a:rPr lang="es-ES" dirty="0"/>
              <a:t> </a:t>
            </a:r>
            <a:r>
              <a:rPr lang="es-ES" dirty="0" err="1"/>
              <a:t>anteriors</a:t>
            </a:r>
            <a:r>
              <a:rPr lang="es-ES" dirty="0"/>
              <a:t> per </a:t>
            </a:r>
            <a:r>
              <a:rPr lang="es-ES" dirty="0" err="1"/>
              <a:t>altres</a:t>
            </a:r>
            <a:r>
              <a:rPr lang="es-ES" dirty="0"/>
              <a:t>, </a:t>
            </a:r>
            <a:r>
              <a:rPr lang="es-ES" dirty="0" err="1"/>
              <a:t>similars</a:t>
            </a:r>
            <a:r>
              <a:rPr lang="es-ES" dirty="0"/>
              <a:t> o </a:t>
            </a:r>
            <a:r>
              <a:rPr lang="es-ES" dirty="0" err="1"/>
              <a:t>superiors</a:t>
            </a:r>
            <a:r>
              <a:rPr lang="es-ES" dirty="0"/>
              <a:t> en </a:t>
            </a:r>
            <a:r>
              <a:rPr lang="es-ES" dirty="0" err="1"/>
              <a:t>funció</a:t>
            </a:r>
            <a:r>
              <a:rPr lang="es-ES" dirty="0"/>
              <a:t> de les </a:t>
            </a:r>
            <a:r>
              <a:rPr lang="es-ES" dirty="0" err="1"/>
              <a:t>disponibilitats</a:t>
            </a:r>
            <a:r>
              <a:rPr lang="es-ES" dirty="0"/>
              <a:t> del </a:t>
            </a:r>
            <a:r>
              <a:rPr lang="es-ES" dirty="0" err="1"/>
              <a:t>mercat</a:t>
            </a:r>
            <a:r>
              <a:rPr lang="es-ES" dirty="0"/>
              <a:t> </a:t>
            </a: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sempre amb l’aprovació de l’arquitecte director.</a:t>
            </a:r>
            <a:endParaRPr lang="ca-ES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0893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0228159-1C20-D388-5E67-5544F866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/>
          <a:p>
            <a:pPr algn="ctr"/>
            <a:r>
              <a:rPr lang="es-ES" sz="3200" dirty="0">
                <a:solidFill>
                  <a:schemeClr val="accent3"/>
                </a:solidFill>
                <a:latin typeface="Aptos" panose="020B0004020202020204" pitchFamily="34" charset="0"/>
              </a:rPr>
              <a:t>MEMÒRIA DE QUALITATS	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45BA1D-F304-5384-8FF9-A936D6DE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2133600"/>
            <a:ext cx="4419600" cy="276999"/>
          </a:xfrm>
        </p:spPr>
        <p:txBody>
          <a:bodyPr/>
          <a:lstStyle/>
          <a:p>
            <a:r>
              <a:rPr lang="ca-ES" dirty="0">
                <a:latin typeface="Aptos Black" panose="020F0502020204030204" pitchFamily="34" charset="0"/>
              </a:rPr>
              <a:t>FONAMENTS, ESTRUCTURA I COBERTES</a:t>
            </a:r>
            <a:endParaRPr lang="ca-AD" dirty="0">
              <a:latin typeface="Aptos Black" panose="020F050202020403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FADC307-CAED-4099-B25E-BD05BED7133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90600" y="3352800"/>
            <a:ext cx="10309605" cy="166763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Arial Unicode MS"/>
                <a:cs typeface="Arial Unicode MS"/>
              </a:rPr>
              <a:t>Fonaments i estructura en formigó armat.</a:t>
            </a:r>
            <a:endParaRPr lang="ca-A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Coberta plana invertida amb aïllament tèrmic de XPS sobre el qual es fan les pendents, impermeabilització de PVC, xapa de protecció de la impermeabilització i acabada en gespa artificial tot el espai transitable d’ús dels pisos àtics amb l’accés previst.</a:t>
            </a:r>
            <a:endParaRPr lang="ca-A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651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0228159-1C20-D388-5E67-5544F866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/>
          <a:p>
            <a:pPr algn="ctr"/>
            <a:r>
              <a:rPr lang="es-ES" sz="3200" dirty="0">
                <a:solidFill>
                  <a:schemeClr val="accent3"/>
                </a:solidFill>
                <a:latin typeface="Aptos" panose="020B0004020202020204" pitchFamily="34" charset="0"/>
              </a:rPr>
              <a:t>MEMÒRIA DE QUALITATS	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8A4F2A09-0748-419C-0D4F-C462B6C363D8}"/>
              </a:ext>
            </a:extLst>
          </p:cNvPr>
          <p:cNvSpPr txBox="1">
            <a:spLocks/>
          </p:cNvSpPr>
          <p:nvPr/>
        </p:nvSpPr>
        <p:spPr>
          <a:xfrm>
            <a:off x="990600" y="1371600"/>
            <a:ext cx="441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dirty="0">
                <a:effectLst/>
                <a:latin typeface="Aptos Black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PARETS I ENVANS</a:t>
            </a:r>
            <a:endParaRPr lang="ca-AD" kern="0" dirty="0">
              <a:solidFill>
                <a:sysClr val="windowText" lastClr="000000"/>
              </a:solidFill>
              <a:latin typeface="Aptos Black" panose="020B0004020202020204" pitchFamily="34" charset="0"/>
            </a:endParaRP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57859C90-FEE8-59AF-1DB2-3DB0CF3368A3}"/>
              </a:ext>
            </a:extLst>
          </p:cNvPr>
          <p:cNvSpPr txBox="1">
            <a:spLocks/>
          </p:cNvSpPr>
          <p:nvPr/>
        </p:nvSpPr>
        <p:spPr>
          <a:xfrm>
            <a:off x="990600" y="1828800"/>
            <a:ext cx="3962400" cy="4682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orbel Light" panose="020B0303020204020204" pitchFamily="34" charset="0"/>
                <a:cs typeface="Corbel Light" panose="020B0303020204020204" pitchFamily="34" charset="0"/>
              </a:rPr>
              <a:t>Parets de tancament exterior de totxana o </a:t>
            </a:r>
            <a:r>
              <a:rPr lang="ca-ES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orbel Light" panose="020B0303020204020204" pitchFamily="34" charset="0"/>
                <a:cs typeface="Corbel Light" panose="020B0303020204020204" pitchFamily="34" charset="0"/>
              </a:rPr>
              <a:t>gero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orbel Light" panose="020B0303020204020204" pitchFamily="34" charset="0"/>
                <a:cs typeface="Corbel Light" panose="020B0303020204020204" pitchFamily="34" charset="0"/>
              </a:rPr>
              <a:t> de 15cm amb placa de </a:t>
            </a:r>
            <a:r>
              <a:rPr lang="ca-ES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orbel Light" panose="020B0303020204020204" pitchFamily="34" charset="0"/>
                <a:cs typeface="Corbel Light" panose="020B0303020204020204" pitchFamily="34" charset="0"/>
              </a:rPr>
              <a:t>pladur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orbel Light" panose="020B0303020204020204" pitchFamily="34" charset="0"/>
                <a:cs typeface="Corbel Light" panose="020B0303020204020204" pitchFamily="34" charset="0"/>
              </a:rPr>
              <a:t> o similar a l</a:t>
            </a:r>
            <a:r>
              <a:rPr lang="ar-SA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orbel Light" panose="020B0303020204020204" pitchFamily="34" charset="0"/>
                <a:cs typeface="Corbel Light" panose="020B0303020204020204" pitchFamily="34" charset="0"/>
              </a:rPr>
              <a:t>’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orbel Light" panose="020B0303020204020204" pitchFamily="34" charset="0"/>
                <a:cs typeface="Corbel Light" panose="020B0303020204020204" pitchFamily="34" charset="0"/>
              </a:rPr>
              <a:t>interior i en exterior aïllament tèrmic acústic amb llana de roca de 16cm i acabat segons projecte, façanes ventilades revestides amb peces de ceràmica reforçada de la casa ECOCERAMIC, models Rebel </a:t>
            </a:r>
            <a:r>
              <a:rPr lang="ca-ES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orbel Light" panose="020B0303020204020204" pitchFamily="34" charset="0"/>
                <a:cs typeface="Corbel Light" panose="020B0303020204020204" pitchFamily="34" charset="0"/>
              </a:rPr>
              <a:t>Grey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orbel Light" panose="020B0303020204020204" pitchFamily="34" charset="0"/>
                <a:cs typeface="Corbel Light" panose="020B0303020204020204" pitchFamily="34" charset="0"/>
              </a:rPr>
              <a:t> i </a:t>
            </a:r>
            <a:r>
              <a:rPr lang="ca-ES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orbel Light" panose="020B0303020204020204" pitchFamily="34" charset="0"/>
                <a:cs typeface="Corbel Light" panose="020B0303020204020204" pitchFamily="34" charset="0"/>
              </a:rPr>
              <a:t>Infinity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orbel Light" panose="020B0303020204020204" pitchFamily="34" charset="0"/>
                <a:cs typeface="Corbel Light" panose="020B0303020204020204" pitchFamily="34" charset="0"/>
              </a:rPr>
              <a:t> Perla.</a:t>
            </a:r>
            <a:endParaRPr lang="ca-A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r>
              <a:rPr lang="ca-ES" sz="1800" dirty="0">
                <a:effectLst/>
                <a:ea typeface="Corbel Light" panose="020B0303020204020204" pitchFamily="34" charset="0"/>
                <a:cs typeface="Corbel Light" panose="020B0303020204020204" pitchFamily="34" charset="0"/>
              </a:rPr>
              <a:t>Envans interiors </a:t>
            </a:r>
            <a:r>
              <a:rPr lang="ca-ES" sz="1800" dirty="0">
                <a:effectLst/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de</a:t>
            </a:r>
            <a:r>
              <a:rPr lang="ca-ES" sz="1800" dirty="0">
                <a:effectLst/>
                <a:ea typeface="Corbel Light" panose="020B0303020204020204" pitchFamily="34" charset="0"/>
                <a:cs typeface="Corbel Light" panose="020B0303020204020204" pitchFamily="34" charset="0"/>
              </a:rPr>
              <a:t> guix sec </a:t>
            </a:r>
            <a:r>
              <a:rPr lang="ca-ES" sz="1800" dirty="0" err="1">
                <a:effectLst/>
                <a:ea typeface="Corbel Light" panose="020B0303020204020204" pitchFamily="34" charset="0"/>
                <a:cs typeface="Corbel Light" panose="020B0303020204020204" pitchFamily="34" charset="0"/>
              </a:rPr>
              <a:t>pladur</a:t>
            </a:r>
            <a:r>
              <a:rPr lang="ca-ES" sz="1800" dirty="0">
                <a:effectLst/>
                <a:ea typeface="Corbel Light" panose="020B0303020204020204" pitchFamily="34" charset="0"/>
                <a:cs typeface="Corbel Light" panose="020B0303020204020204" pitchFamily="34" charset="0"/>
              </a:rPr>
              <a:t> o similar de doble placa i doble envà entre habitatges amb làmina acústica, placa de diamant i aïllament tèrmic, garantint un aïllament acústic inferior a 50 </a:t>
            </a:r>
            <a:r>
              <a:rPr lang="ca-ES" sz="1800" dirty="0" err="1">
                <a:effectLst/>
                <a:ea typeface="Corbel Light" panose="020B0303020204020204" pitchFamily="34" charset="0"/>
                <a:cs typeface="Corbel Light" panose="020B0303020204020204" pitchFamily="34" charset="0"/>
              </a:rPr>
              <a:t>dbs</a:t>
            </a:r>
            <a:r>
              <a:rPr lang="ca-ES" sz="1800" dirty="0">
                <a:effectLst/>
                <a:ea typeface="Corbel Light" panose="020B0303020204020204" pitchFamily="34" charset="0"/>
                <a:cs typeface="Corbel Light" panose="020B0303020204020204" pitchFamily="34" charset="0"/>
              </a:rPr>
              <a:t>. </a:t>
            </a:r>
          </a:p>
          <a:p>
            <a:endParaRPr lang="ca-ES" kern="0" dirty="0">
              <a:solidFill>
                <a:sysClr val="windowText" lastClr="000000"/>
              </a:solidFill>
            </a:endParaRPr>
          </a:p>
          <a:p>
            <a:r>
              <a:rPr lang="ca-ES" kern="0" dirty="0">
                <a:solidFill>
                  <a:sysClr val="windowText" lastClr="000000"/>
                </a:solidFill>
              </a:rPr>
              <a:t>La pintura interior serà en color blanc amb dues capes sobre imprimació prèvia. </a:t>
            </a:r>
            <a:endParaRPr lang="es-ES" kern="0" dirty="0">
              <a:solidFill>
                <a:sysClr val="windowText" lastClr="000000"/>
              </a:solidFill>
            </a:endParaRPr>
          </a:p>
        </p:txBody>
      </p:sp>
      <p:pic>
        <p:nvPicPr>
          <p:cNvPr id="13" name="Imagen 12" descr="Una casa en construcción&#10;&#10;Descripción generada automáticamente con confianza baja">
            <a:extLst>
              <a:ext uri="{FF2B5EF4-FFF2-40B4-BE49-F238E27FC236}">
                <a16:creationId xmlns:a16="http://schemas.microsoft.com/office/drawing/2014/main" id="{2D16BB52-9F4E-7CF2-3D7F-6DEEA82F7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61" y="1981200"/>
            <a:ext cx="663786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0228159-1C20-D388-5E67-5544F866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/>
          <a:p>
            <a:pPr algn="ctr"/>
            <a:r>
              <a:rPr lang="es-ES" sz="3200" dirty="0">
                <a:solidFill>
                  <a:schemeClr val="accent3"/>
                </a:solidFill>
                <a:latin typeface="Aptos" panose="020B0004020202020204" pitchFamily="34" charset="0"/>
              </a:rPr>
              <a:t>MEMÒRIA DE QUALITATS	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45BA1D-F304-5384-8FF9-A936D6DE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1371600"/>
            <a:ext cx="4419600" cy="276999"/>
          </a:xfrm>
        </p:spPr>
        <p:txBody>
          <a:bodyPr/>
          <a:lstStyle/>
          <a:p>
            <a:r>
              <a:rPr lang="ca-ES" sz="1800" dirty="0">
                <a:effectLst/>
                <a:latin typeface="Aptos Black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FUSTERIA EXTERIOR</a:t>
            </a:r>
            <a:endParaRPr lang="ca-AD" dirty="0">
              <a:latin typeface="Aptos Black" panose="020B00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FADC307-CAED-4099-B25E-BD05BED7133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781800" y="1828800"/>
            <a:ext cx="4518405" cy="199039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Finestres i balconeres de PVC de la casa REHAU, color gris antracita amb triple vidre i doble cambra d</a:t>
            </a:r>
            <a:r>
              <a:rPr lang="ar-SA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’</a:t>
            </a:r>
            <a:r>
              <a:rPr lang="ca-ES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aïllament en exteriors (dues fulles i cambra senzilla per l’escala). Totes les finestres garantiran un coeficient de transmissió tèrmica U de 0,90 W/m2K.</a:t>
            </a:r>
            <a:endParaRPr lang="ca-AD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Balcons i finestres de dormitoris amb persianes motoritzades d</a:t>
            </a:r>
            <a:r>
              <a:rPr lang="ar-SA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’</a:t>
            </a:r>
            <a:r>
              <a:rPr lang="ca-ES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alumini lacat i lames amb aïllament. </a:t>
            </a:r>
            <a:endParaRPr lang="ca-AD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Baranes de terrasses amb casaca d</a:t>
            </a:r>
            <a:r>
              <a:rPr lang="ar-SA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’</a:t>
            </a:r>
            <a:r>
              <a:rPr lang="ca-ES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alumini i vidre laminat de seguretat, segons projecte.</a:t>
            </a:r>
            <a:endParaRPr lang="ca-AD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endParaRPr lang="es-ES" dirty="0"/>
          </a:p>
        </p:txBody>
      </p:sp>
      <p:pic>
        <p:nvPicPr>
          <p:cNvPr id="6" name="Imagen 5" descr="Vista de interior de casa con muebles blancos&#10;&#10;Descripción generada automáticamente con confianza media">
            <a:extLst>
              <a:ext uri="{FF2B5EF4-FFF2-40B4-BE49-F238E27FC236}">
                <a16:creationId xmlns:a16="http://schemas.microsoft.com/office/drawing/2014/main" id="{A3725931-DFEC-F7F2-E59F-9F3AB439D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647728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4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0228159-1C20-D388-5E67-5544F866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/>
          <a:p>
            <a:pPr algn="ctr"/>
            <a:r>
              <a:rPr lang="es-ES" sz="3200" dirty="0">
                <a:solidFill>
                  <a:schemeClr val="accent3"/>
                </a:solidFill>
                <a:latin typeface="Aptos" panose="020B0004020202020204" pitchFamily="34" charset="0"/>
              </a:rPr>
              <a:t>MEMÒRIA DE QUALITATS	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45BA1D-F304-5384-8FF9-A936D6DE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1371600"/>
            <a:ext cx="4419600" cy="276999"/>
          </a:xfrm>
        </p:spPr>
        <p:txBody>
          <a:bodyPr/>
          <a:lstStyle/>
          <a:p>
            <a:r>
              <a:rPr lang="ca-ES" sz="1800" dirty="0">
                <a:effectLst/>
                <a:latin typeface="Aptos Black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FUSTERIA INTERIOR</a:t>
            </a:r>
            <a:endParaRPr lang="ca-AD" dirty="0">
              <a:latin typeface="Aptos Black" panose="020B00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FADC307-CAED-4099-B25E-BD05BED7133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90600" y="2839361"/>
            <a:ext cx="3817131" cy="215777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La fusteria interior serà de la casa CARRÉ de fusta lacada color blanc, porta d</a:t>
            </a:r>
            <a:r>
              <a:rPr lang="ar-SA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’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entrada de seguretat, armaris amb prestatges i barra per a penjar. Amb tapeta plana vertical i horitzontal tallada. </a:t>
            </a:r>
            <a:endParaRPr lang="ca-A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endParaRPr lang="es-ES" dirty="0"/>
          </a:p>
        </p:txBody>
      </p:sp>
      <p:pic>
        <p:nvPicPr>
          <p:cNvPr id="6" name="Imagen 5" descr="Imagen que contiene interior, cuarto, tabla, espejo&#10;&#10;Descripción generada automáticamente">
            <a:extLst>
              <a:ext uri="{FF2B5EF4-FFF2-40B4-BE49-F238E27FC236}">
                <a16:creationId xmlns:a16="http://schemas.microsoft.com/office/drawing/2014/main" id="{0F096FCC-216B-1482-4703-A1A76D943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72907"/>
            <a:ext cx="4267200" cy="47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8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0228159-1C20-D388-5E67-5544F866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/>
          <a:p>
            <a:pPr algn="ctr"/>
            <a:r>
              <a:rPr lang="es-ES" sz="3200" dirty="0">
                <a:solidFill>
                  <a:schemeClr val="accent3"/>
                </a:solidFill>
                <a:latin typeface="Aptos" panose="020B0004020202020204" pitchFamily="34" charset="0"/>
              </a:rPr>
              <a:t>MEMÒRIA DE QUALITATS	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45BA1D-F304-5384-8FF9-A936D6DE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1524000"/>
            <a:ext cx="4419600" cy="28623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 Black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PAVIMENTS I REVESTIMENTS</a:t>
            </a:r>
            <a:endParaRPr lang="ca-A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 Black" panose="020B00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FADC307-CAED-4099-B25E-BD05BED7133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90600" y="2170438"/>
            <a:ext cx="4114800" cy="2853089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Portal, escales i interiors d</a:t>
            </a:r>
            <a:r>
              <a:rPr lang="ar-SA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’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habitatges de gres de primera qualitat de la marca TAU.</a:t>
            </a:r>
            <a:endParaRPr lang="ca-A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En tot el interior dels habitatges, gres imitació parquet fusta color roure clar en tot de la marca TAU model </a:t>
            </a:r>
            <a:r>
              <a:rPr lang="ca-ES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Bohars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 </a:t>
            </a:r>
            <a:r>
              <a:rPr lang="ca-ES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Camel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 20x120, antilliscant en terrasses exteriors del mateix model.</a:t>
            </a:r>
            <a:endParaRPr lang="ca-A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endParaRPr lang="es-ES" dirty="0">
              <a:latin typeface="Aptos" panose="020B0004020202020204" pitchFamily="34" charset="0"/>
            </a:endParaRPr>
          </a:p>
        </p:txBody>
      </p:sp>
      <p:pic>
        <p:nvPicPr>
          <p:cNvPr id="3074" name="Picture 2" descr="Tau cerámica Bohars Sand 20x120 rec">
            <a:extLst>
              <a:ext uri="{FF2B5EF4-FFF2-40B4-BE49-F238E27FC236}">
                <a16:creationId xmlns:a16="http://schemas.microsoft.com/office/drawing/2014/main" id="{F7E2DB2A-8F2F-FC22-A4B1-2211F419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8800" y="2667000"/>
            <a:ext cx="685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au cerámica Bohars Sand 20x120 rec">
            <a:extLst>
              <a:ext uri="{FF2B5EF4-FFF2-40B4-BE49-F238E27FC236}">
                <a16:creationId xmlns:a16="http://schemas.microsoft.com/office/drawing/2014/main" id="{D3812748-2B73-1087-5AD6-A1DC6B92D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47873" y="3100069"/>
            <a:ext cx="599186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au cerámica Bohars Sand 20x120 rec">
            <a:extLst>
              <a:ext uri="{FF2B5EF4-FFF2-40B4-BE49-F238E27FC236}">
                <a16:creationId xmlns:a16="http://schemas.microsoft.com/office/drawing/2014/main" id="{5432AE18-D1E3-A051-0F43-44552710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0007" y="2864210"/>
            <a:ext cx="646358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2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0228159-1C20-D388-5E67-5544F866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/>
          <a:p>
            <a:pPr algn="ctr"/>
            <a:r>
              <a:rPr lang="es-ES" sz="3200" dirty="0">
                <a:solidFill>
                  <a:schemeClr val="accent3"/>
                </a:solidFill>
                <a:latin typeface="Aptos" panose="020B0004020202020204" pitchFamily="34" charset="0"/>
              </a:rPr>
              <a:t>MEMÒRIA DE QUALITATS	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45BA1D-F304-5384-8FF9-A936D6DE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1524000"/>
            <a:ext cx="4419600" cy="28623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 Black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PAVIMENTS I REVESTIMENTS</a:t>
            </a:r>
            <a:endParaRPr lang="ca-A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 Black" panose="020B00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FADC307-CAED-4099-B25E-BD05BED7133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90600" y="2170438"/>
            <a:ext cx="2743200" cy="245413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Als banys Gres porcellànic de la casa TAU model </a:t>
            </a:r>
            <a:r>
              <a:rPr lang="ca-ES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Castrovillari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 Black de 60x60 a les parets , i al terra de la mateixa casa TAU model </a:t>
            </a:r>
            <a:r>
              <a:rPr lang="ca-ES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Castrovillari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 </a:t>
            </a:r>
            <a:r>
              <a:rPr lang="ca-ES" sz="18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White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 de 60x60.</a:t>
            </a:r>
            <a:endParaRPr lang="ca-A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endParaRPr lang="es-ES" dirty="0">
              <a:latin typeface="Aptos" panose="020B0004020202020204" pitchFamily="34" charset="0"/>
            </a:endParaRPr>
          </a:p>
        </p:txBody>
      </p:sp>
      <p:pic>
        <p:nvPicPr>
          <p:cNvPr id="6" name="Imagen 5" descr="Un bano con un inodoro&#10;&#10;Descripción generada automáticamente con confianza baja">
            <a:extLst>
              <a:ext uri="{FF2B5EF4-FFF2-40B4-BE49-F238E27FC236}">
                <a16:creationId xmlns:a16="http://schemas.microsoft.com/office/drawing/2014/main" id="{D26C96E9-9457-6F41-0B57-B54862C95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89" y="1523999"/>
            <a:ext cx="6956811" cy="43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1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46534" y="6464985"/>
            <a:ext cx="43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0228159-1C20-D388-5E67-5544F866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236947"/>
            <a:ext cx="10972800" cy="492443"/>
          </a:xfrm>
        </p:spPr>
        <p:txBody>
          <a:bodyPr/>
          <a:lstStyle/>
          <a:p>
            <a:pPr algn="ctr"/>
            <a:r>
              <a:rPr lang="es-ES" sz="3200" dirty="0">
                <a:solidFill>
                  <a:schemeClr val="accent3"/>
                </a:solidFill>
                <a:latin typeface="Aptos" panose="020B0004020202020204" pitchFamily="34" charset="0"/>
              </a:rPr>
              <a:t>MEMÒRIA DE QUALITATS	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45BA1D-F304-5384-8FF9-A936D6DE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34600" y="1122531"/>
            <a:ext cx="4419600" cy="28623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 Black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CUINES		</a:t>
            </a:r>
            <a:endParaRPr lang="ca-A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 Black" panose="020B00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FADC307-CAED-4099-B25E-BD05BED7133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8328405" y="1764214"/>
            <a:ext cx="2971800" cy="463126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Mobiliari de cuina italià de la casa VENETA CUCINE o similar de color blanc, amb gola negra, 95 cm els baixos i 70 cm els alts, amb taulell de treball de gres porcellànic o similar gris fosc.</a:t>
            </a:r>
            <a:endParaRPr lang="ca-AD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Placa d</a:t>
            </a:r>
            <a:r>
              <a:rPr lang="ar-SA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’</a:t>
            </a: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inducció de la casa BORA o similar en color gris fosc amb sistema d</a:t>
            </a:r>
            <a:r>
              <a:rPr lang="ca-E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’</a:t>
            </a: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extracció de superfície incorporat, aigüera d</a:t>
            </a:r>
            <a:r>
              <a:rPr lang="ar-SA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’</a:t>
            </a: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acer inoxidable, forn, microones, rentadora i rentavaixelles.</a:t>
            </a:r>
            <a:endParaRPr lang="ca-AD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endParaRPr lang="es-ES" dirty="0">
              <a:latin typeface="Aptos" panose="020B0004020202020204" pitchFamily="34" charset="0"/>
            </a:endParaRPr>
          </a:p>
        </p:txBody>
      </p:sp>
      <p:pic>
        <p:nvPicPr>
          <p:cNvPr id="8" name="Imagen 7" descr="Una sala de estar&#10;&#10;Descripción generada automáticamente con confianza media">
            <a:extLst>
              <a:ext uri="{FF2B5EF4-FFF2-40B4-BE49-F238E27FC236}">
                <a16:creationId xmlns:a16="http://schemas.microsoft.com/office/drawing/2014/main" id="{51423B1C-27DE-A1F0-34DC-930555B15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64214"/>
            <a:ext cx="7464702" cy="42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46534" y="6464985"/>
            <a:ext cx="2072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0228159-1C20-D388-5E67-5544F866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/>
          <a:p>
            <a:pPr algn="ctr"/>
            <a:r>
              <a:rPr lang="es-ES" sz="3200" dirty="0">
                <a:solidFill>
                  <a:schemeClr val="accent3"/>
                </a:solidFill>
                <a:latin typeface="Aptos" panose="020B0004020202020204" pitchFamily="34" charset="0"/>
              </a:rPr>
              <a:t>MEMÒRIA DE QUALITATS	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45BA1D-F304-5384-8FF9-A936D6DE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1094231"/>
            <a:ext cx="4419600" cy="28623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effectLst/>
                <a:latin typeface="Aptos Black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BANYS </a:t>
            </a:r>
            <a:r>
              <a:rPr lang="ca-E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 Black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		</a:t>
            </a:r>
            <a:endParaRPr lang="ca-AD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 Black" panose="020B00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FADC307-CAED-4099-B25E-BD05BED7133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2819679" y="5096214"/>
            <a:ext cx="7201347" cy="166763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Moble de bany de la casa ROCA model THE GAP, rentamans ceràmic i aixeta lacada en negre.</a:t>
            </a:r>
            <a:endParaRPr lang="ca-AD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Corbel Light" panose="020B0303020204020204" pitchFamily="34" charset="0"/>
                <a:cs typeface="Corbel Light" panose="020B0303020204020204" pitchFamily="34" charset="0"/>
              </a:rPr>
              <a:t>Inodor suspès de la casa ROCA model THE GAP, encastat a la paret. Vidre fixe de separació a la dutxa.</a:t>
            </a:r>
            <a:endParaRPr lang="ca-AD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rial Unicode MS"/>
              <a:cs typeface="Arial Unicode MS"/>
            </a:endParaRPr>
          </a:p>
          <a:p>
            <a:endParaRPr lang="es-ES" dirty="0">
              <a:latin typeface="Aptos" panose="020B00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E43CF19-FEBC-DDD0-49EB-EBFCD3FD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9" y="1955007"/>
            <a:ext cx="3172268" cy="22672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84B8074-CC49-7BE1-9934-FE2BD8AA6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663900"/>
            <a:ext cx="3056575" cy="2895255"/>
          </a:xfrm>
          <a:prstGeom prst="rect">
            <a:avLst/>
          </a:prstGeom>
        </p:spPr>
      </p:pic>
      <p:pic>
        <p:nvPicPr>
          <p:cNvPr id="15" name="Imagen 14" descr="Columnas de ducha Negro mate Victoria A5A9F18NB0 Roca">
            <a:extLst>
              <a:ext uri="{FF2B5EF4-FFF2-40B4-BE49-F238E27FC236}">
                <a16:creationId xmlns:a16="http://schemas.microsoft.com/office/drawing/2014/main" id="{72F16CDB-F2EF-AECE-3D9C-1ACF184FE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59811"/>
            <a:ext cx="2477507" cy="3503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68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12757</TotalTime>
  <Words>690</Words>
  <Application>Microsoft Office PowerPoint</Application>
  <PresentationFormat>Panorámica</PresentationFormat>
  <Paragraphs>54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Aptos Black</vt:lpstr>
      <vt:lpstr>Arial Unicode MS</vt:lpstr>
      <vt:lpstr>Calibri</vt:lpstr>
      <vt:lpstr>Corbel Light</vt:lpstr>
      <vt:lpstr>Symbol</vt:lpstr>
      <vt:lpstr>Office Theme</vt:lpstr>
      <vt:lpstr>Presentación de PowerPoint</vt:lpstr>
      <vt:lpstr>MEMÒRIA DE QUALITATS </vt:lpstr>
      <vt:lpstr>MEMÒRIA DE QUALITATS </vt:lpstr>
      <vt:lpstr>MEMÒRIA DE QUALITATS </vt:lpstr>
      <vt:lpstr>MEMÒRIA DE QUALITATS </vt:lpstr>
      <vt:lpstr>MEMÒRIA DE QUALITATS </vt:lpstr>
      <vt:lpstr>MEMÒRIA DE QUALITATS </vt:lpstr>
      <vt:lpstr>MEMÒRIA DE QUALITATS </vt:lpstr>
      <vt:lpstr>MEMÒRIA DE QUALITATS </vt:lpstr>
      <vt:lpstr>MEMÒRIA DE QUALITATS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Assessor 11</dc:creator>
  <cp:lastModifiedBy>PC-10</cp:lastModifiedBy>
  <cp:revision>8</cp:revision>
  <cp:lastPrinted>2025-04-23T10:29:06Z</cp:lastPrinted>
  <dcterms:created xsi:type="dcterms:W3CDTF">2024-03-18T10:18:33Z</dcterms:created>
  <dcterms:modified xsi:type="dcterms:W3CDTF">2025-04-23T10:29:19Z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2024-02-09T00:00:00Z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2024-03-18T00:00:00Z</vt:filetime>
  </property>
</Properties>
</file>